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3" d="100"/>
          <a:sy n="63" d="100"/>
        </p:scale>
        <p:origin x="5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4093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46052"/>
            <a:ext cx="7477601" cy="1916430"/>
          </a:xfrm>
          <a:prstGeom prst="rect">
            <a:avLst/>
          </a:prstGeom>
          <a:noFill/>
          <a:ln/>
        </p:spPr>
        <p:txBody>
          <a:bodyPr wrap="square" rtlCol="0" anchor="t"/>
          <a:lstStyle/>
          <a:p>
            <a:pPr marL="0" indent="0">
              <a:lnSpc>
                <a:spcPts val="7545"/>
              </a:lnSpc>
              <a:buNone/>
            </a:pPr>
            <a:r>
              <a:rPr lang="en-US" sz="6036" b="1" dirty="0">
                <a:solidFill>
                  <a:srgbClr val="60A9FF"/>
                </a:solidFill>
                <a:latin typeface="Barlow" pitchFamily="34" charset="0"/>
                <a:ea typeface="Barlow" pitchFamily="34" charset="-122"/>
                <a:cs typeface="Barlow" pitchFamily="34" charset="-120"/>
              </a:rPr>
              <a:t>Introduction to AI &amp; Prompt Engineering</a:t>
            </a:r>
            <a:endParaRPr lang="en-US" sz="6036" dirty="0"/>
          </a:p>
        </p:txBody>
      </p:sp>
      <p:sp>
        <p:nvSpPr>
          <p:cNvPr id="6" name="Text 3"/>
          <p:cNvSpPr/>
          <p:nvPr/>
        </p:nvSpPr>
        <p:spPr>
          <a:xfrm>
            <a:off x="833199" y="4754880"/>
            <a:ext cx="7477601" cy="3185160"/>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 Artificial Intelligence (AI) is a rapidly evolving field that explores the development of intelligent systems capable of performing tasks typically requiring human intelligence. Prompt Engineering is the art of crafting effective prompts to extract the desired outputs from language models like ChatGPT. This presentation will provide an overview of the key concepts, applications, and future scope of both AI and Prompt Engineering.</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162883"/>
            <a:ext cx="11109960"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Importance &amp; Applications of AI &amp; Prompt Engineering</a:t>
            </a:r>
            <a:endParaRPr lang="en-US" sz="4374" dirty="0"/>
          </a:p>
        </p:txBody>
      </p:sp>
      <p:sp>
        <p:nvSpPr>
          <p:cNvPr id="5" name="Text 3"/>
          <p:cNvSpPr/>
          <p:nvPr/>
        </p:nvSpPr>
        <p:spPr>
          <a:xfrm>
            <a:off x="1760220" y="3107055"/>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Importance of AI</a:t>
            </a:r>
            <a:endParaRPr lang="en-US" sz="2187" dirty="0"/>
          </a:p>
        </p:txBody>
      </p:sp>
      <p:sp>
        <p:nvSpPr>
          <p:cNvPr id="6" name="Text 4"/>
          <p:cNvSpPr/>
          <p:nvPr/>
        </p:nvSpPr>
        <p:spPr>
          <a:xfrm>
            <a:off x="1760220" y="3676412"/>
            <a:ext cx="3341608" cy="284321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AI has the potential to revolutionize industries, automate routine tasks, and provide insights that drive innovation. It is reshaping fields like healthcare, transportation, and education.</a:t>
            </a:r>
            <a:endParaRPr lang="en-US" sz="1750" dirty="0"/>
          </a:p>
        </p:txBody>
      </p:sp>
      <p:sp>
        <p:nvSpPr>
          <p:cNvPr id="7" name="Text 5"/>
          <p:cNvSpPr/>
          <p:nvPr/>
        </p:nvSpPr>
        <p:spPr>
          <a:xfrm>
            <a:off x="5651421" y="3107055"/>
            <a:ext cx="3341608" cy="694373"/>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Importance of Prompt Engineering</a:t>
            </a:r>
            <a:endParaRPr lang="en-US" sz="2187" dirty="0"/>
          </a:p>
        </p:txBody>
      </p:sp>
      <p:sp>
        <p:nvSpPr>
          <p:cNvPr id="8" name="Text 6"/>
          <p:cNvSpPr/>
          <p:nvPr/>
        </p:nvSpPr>
        <p:spPr>
          <a:xfrm>
            <a:off x="5651421" y="4023598"/>
            <a:ext cx="3341608" cy="284321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Prompt Engineering is crucial for unlocking the full potential of language models. Effective prompts can lead to more accurate, relevant, and coherent outputs, making AI systems more useful and reliable.</a:t>
            </a:r>
            <a:endParaRPr lang="en-US" sz="1750" dirty="0"/>
          </a:p>
        </p:txBody>
      </p:sp>
      <p:sp>
        <p:nvSpPr>
          <p:cNvPr id="9" name="Text 7"/>
          <p:cNvSpPr/>
          <p:nvPr/>
        </p:nvSpPr>
        <p:spPr>
          <a:xfrm>
            <a:off x="9542621" y="3107055"/>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Applications</a:t>
            </a:r>
            <a:endParaRPr lang="en-US" sz="2187" dirty="0"/>
          </a:p>
        </p:txBody>
      </p:sp>
      <p:sp>
        <p:nvSpPr>
          <p:cNvPr id="10" name="Text 8"/>
          <p:cNvSpPr/>
          <p:nvPr/>
        </p:nvSpPr>
        <p:spPr>
          <a:xfrm>
            <a:off x="9542621" y="3676412"/>
            <a:ext cx="3341608" cy="284321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AI and Prompt Engineering have a wide range of applications, including natural language processing, image recognition, robotics, predictive analytics, and personalized recommendations.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637824"/>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Key Concepts in AI</a:t>
            </a:r>
            <a:endParaRPr lang="en-US" sz="4374" dirty="0"/>
          </a:p>
        </p:txBody>
      </p:sp>
      <p:sp>
        <p:nvSpPr>
          <p:cNvPr id="5" name="Shape 3"/>
          <p:cNvSpPr/>
          <p:nvPr/>
        </p:nvSpPr>
        <p:spPr>
          <a:xfrm>
            <a:off x="1760220" y="2950131"/>
            <a:ext cx="499943" cy="499943"/>
          </a:xfrm>
          <a:prstGeom prst="roundRect">
            <a:avLst>
              <a:gd name="adj" fmla="val 26667"/>
            </a:avLst>
          </a:prstGeom>
          <a:solidFill>
            <a:srgbClr val="282C32"/>
          </a:solidFill>
          <a:ln/>
        </p:spPr>
      </p:sp>
      <p:sp>
        <p:nvSpPr>
          <p:cNvPr id="6" name="Text 4"/>
          <p:cNvSpPr/>
          <p:nvPr/>
        </p:nvSpPr>
        <p:spPr>
          <a:xfrm>
            <a:off x="1951196" y="2991803"/>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7" name="Text 5"/>
          <p:cNvSpPr/>
          <p:nvPr/>
        </p:nvSpPr>
        <p:spPr>
          <a:xfrm>
            <a:off x="2482334" y="3026450"/>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Machine Learning</a:t>
            </a:r>
            <a:endParaRPr lang="en-US" sz="2187" dirty="0"/>
          </a:p>
        </p:txBody>
      </p:sp>
      <p:sp>
        <p:nvSpPr>
          <p:cNvPr id="8" name="Text 6"/>
          <p:cNvSpPr/>
          <p:nvPr/>
        </p:nvSpPr>
        <p:spPr>
          <a:xfrm>
            <a:off x="2482334" y="3506867"/>
            <a:ext cx="472178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ability of systems to learn and improve from data, without being explicitly programmed.</a:t>
            </a:r>
            <a:endParaRPr lang="en-US" sz="1750" dirty="0"/>
          </a:p>
        </p:txBody>
      </p:sp>
      <p:sp>
        <p:nvSpPr>
          <p:cNvPr id="9" name="Shape 7"/>
          <p:cNvSpPr/>
          <p:nvPr/>
        </p:nvSpPr>
        <p:spPr>
          <a:xfrm>
            <a:off x="7426285" y="2950131"/>
            <a:ext cx="499943" cy="499943"/>
          </a:xfrm>
          <a:prstGeom prst="roundRect">
            <a:avLst>
              <a:gd name="adj" fmla="val 26667"/>
            </a:avLst>
          </a:prstGeom>
          <a:solidFill>
            <a:srgbClr val="282C32"/>
          </a:solidFill>
          <a:ln/>
        </p:spPr>
      </p:sp>
      <p:sp>
        <p:nvSpPr>
          <p:cNvPr id="10" name="Text 8"/>
          <p:cNvSpPr/>
          <p:nvPr/>
        </p:nvSpPr>
        <p:spPr>
          <a:xfrm>
            <a:off x="7582853" y="2991803"/>
            <a:ext cx="186690"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2</a:t>
            </a:r>
            <a:endParaRPr lang="en-US" sz="2624" dirty="0"/>
          </a:p>
        </p:txBody>
      </p:sp>
      <p:sp>
        <p:nvSpPr>
          <p:cNvPr id="11" name="Text 9"/>
          <p:cNvSpPr/>
          <p:nvPr/>
        </p:nvSpPr>
        <p:spPr>
          <a:xfrm>
            <a:off x="8148399" y="3026450"/>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Neural Networks</a:t>
            </a:r>
            <a:endParaRPr lang="en-US" sz="2187" dirty="0"/>
          </a:p>
        </p:txBody>
      </p:sp>
      <p:sp>
        <p:nvSpPr>
          <p:cNvPr id="12" name="Text 10"/>
          <p:cNvSpPr/>
          <p:nvPr/>
        </p:nvSpPr>
        <p:spPr>
          <a:xfrm>
            <a:off x="8148399" y="3506867"/>
            <a:ext cx="472178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Interconnected layers of algorithms that can recognize patterns and make decisions.</a:t>
            </a:r>
            <a:endParaRPr lang="en-US" sz="1750" dirty="0"/>
          </a:p>
        </p:txBody>
      </p:sp>
      <p:sp>
        <p:nvSpPr>
          <p:cNvPr id="13" name="Shape 11"/>
          <p:cNvSpPr/>
          <p:nvPr/>
        </p:nvSpPr>
        <p:spPr>
          <a:xfrm>
            <a:off x="1760220" y="4968835"/>
            <a:ext cx="499943" cy="499943"/>
          </a:xfrm>
          <a:prstGeom prst="roundRect">
            <a:avLst>
              <a:gd name="adj" fmla="val 26667"/>
            </a:avLst>
          </a:prstGeom>
          <a:solidFill>
            <a:srgbClr val="282C32"/>
          </a:solidFill>
          <a:ln/>
        </p:spPr>
      </p:sp>
      <p:sp>
        <p:nvSpPr>
          <p:cNvPr id="14" name="Text 12"/>
          <p:cNvSpPr/>
          <p:nvPr/>
        </p:nvSpPr>
        <p:spPr>
          <a:xfrm>
            <a:off x="1920121" y="5010507"/>
            <a:ext cx="180023"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3</a:t>
            </a:r>
            <a:endParaRPr lang="en-US" sz="2624" dirty="0"/>
          </a:p>
        </p:txBody>
      </p:sp>
      <p:sp>
        <p:nvSpPr>
          <p:cNvPr id="15" name="Text 13"/>
          <p:cNvSpPr/>
          <p:nvPr/>
        </p:nvSpPr>
        <p:spPr>
          <a:xfrm>
            <a:off x="2482334" y="5045154"/>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Computer Vision</a:t>
            </a:r>
            <a:endParaRPr lang="en-US" sz="2187" dirty="0"/>
          </a:p>
        </p:txBody>
      </p:sp>
      <p:sp>
        <p:nvSpPr>
          <p:cNvPr id="16" name="Text 14"/>
          <p:cNvSpPr/>
          <p:nvPr/>
        </p:nvSpPr>
        <p:spPr>
          <a:xfrm>
            <a:off x="2482334" y="5525572"/>
            <a:ext cx="4721781"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ability of systems to interpret and understand digital images and videos.</a:t>
            </a:r>
            <a:endParaRPr lang="en-US" sz="1750" dirty="0"/>
          </a:p>
        </p:txBody>
      </p:sp>
      <p:sp>
        <p:nvSpPr>
          <p:cNvPr id="17" name="Shape 15"/>
          <p:cNvSpPr/>
          <p:nvPr/>
        </p:nvSpPr>
        <p:spPr>
          <a:xfrm>
            <a:off x="7426285" y="4968835"/>
            <a:ext cx="499943" cy="499943"/>
          </a:xfrm>
          <a:prstGeom prst="roundRect">
            <a:avLst>
              <a:gd name="adj" fmla="val 26667"/>
            </a:avLst>
          </a:prstGeom>
          <a:solidFill>
            <a:srgbClr val="282C32"/>
          </a:solidFill>
          <a:ln/>
        </p:spPr>
      </p:sp>
      <p:sp>
        <p:nvSpPr>
          <p:cNvPr id="18" name="Text 16"/>
          <p:cNvSpPr/>
          <p:nvPr/>
        </p:nvSpPr>
        <p:spPr>
          <a:xfrm>
            <a:off x="7575352" y="5010507"/>
            <a:ext cx="201692"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4</a:t>
            </a:r>
            <a:endParaRPr lang="en-US" sz="2624" dirty="0"/>
          </a:p>
        </p:txBody>
      </p:sp>
      <p:sp>
        <p:nvSpPr>
          <p:cNvPr id="19" name="Text 17"/>
          <p:cNvSpPr/>
          <p:nvPr/>
        </p:nvSpPr>
        <p:spPr>
          <a:xfrm>
            <a:off x="8148399" y="5045154"/>
            <a:ext cx="3604855"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Natural Language Processing</a:t>
            </a:r>
            <a:endParaRPr lang="en-US" sz="2187" dirty="0"/>
          </a:p>
        </p:txBody>
      </p:sp>
      <p:sp>
        <p:nvSpPr>
          <p:cNvPr id="20" name="Text 18"/>
          <p:cNvSpPr/>
          <p:nvPr/>
        </p:nvSpPr>
        <p:spPr>
          <a:xfrm>
            <a:off x="8148399" y="5525572"/>
            <a:ext cx="472178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ability of systems to analyze, understand, and generate human language.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443395"/>
            <a:ext cx="8928497"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Key Concepts in Prompt Engineering</a:t>
            </a:r>
            <a:endParaRPr lang="en-US" sz="4374" dirty="0"/>
          </a:p>
        </p:txBody>
      </p:sp>
      <p:sp>
        <p:nvSpPr>
          <p:cNvPr id="5" name="Shape 3"/>
          <p:cNvSpPr/>
          <p:nvPr/>
        </p:nvSpPr>
        <p:spPr>
          <a:xfrm>
            <a:off x="1760220" y="2582108"/>
            <a:ext cx="5443895" cy="1990963"/>
          </a:xfrm>
          <a:prstGeom prst="roundRect">
            <a:avLst>
              <a:gd name="adj" fmla="val 6696"/>
            </a:avLst>
          </a:prstGeom>
          <a:solidFill>
            <a:srgbClr val="282C32"/>
          </a:solidFill>
          <a:ln/>
        </p:spPr>
      </p:sp>
      <p:sp>
        <p:nvSpPr>
          <p:cNvPr id="6" name="Text 4"/>
          <p:cNvSpPr/>
          <p:nvPr/>
        </p:nvSpPr>
        <p:spPr>
          <a:xfrm>
            <a:off x="1982391" y="280427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Prompt Structure</a:t>
            </a:r>
            <a:endParaRPr lang="en-US" sz="2187" dirty="0"/>
          </a:p>
        </p:txBody>
      </p:sp>
      <p:sp>
        <p:nvSpPr>
          <p:cNvPr id="7" name="Text 5"/>
          <p:cNvSpPr/>
          <p:nvPr/>
        </p:nvSpPr>
        <p:spPr>
          <a:xfrm>
            <a:off x="1982391" y="3284696"/>
            <a:ext cx="4999553"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format and organization of a prompt to elicit the desired response from an AI system.</a:t>
            </a:r>
            <a:endParaRPr lang="en-US" sz="1750" dirty="0"/>
          </a:p>
        </p:txBody>
      </p:sp>
      <p:sp>
        <p:nvSpPr>
          <p:cNvPr id="8" name="Shape 6"/>
          <p:cNvSpPr/>
          <p:nvPr/>
        </p:nvSpPr>
        <p:spPr>
          <a:xfrm>
            <a:off x="7426285" y="2582108"/>
            <a:ext cx="5443895" cy="1990963"/>
          </a:xfrm>
          <a:prstGeom prst="roundRect">
            <a:avLst>
              <a:gd name="adj" fmla="val 6696"/>
            </a:avLst>
          </a:prstGeom>
          <a:solidFill>
            <a:srgbClr val="282C32"/>
          </a:solidFill>
          <a:ln/>
        </p:spPr>
      </p:sp>
      <p:sp>
        <p:nvSpPr>
          <p:cNvPr id="9" name="Text 7"/>
          <p:cNvSpPr/>
          <p:nvPr/>
        </p:nvSpPr>
        <p:spPr>
          <a:xfrm>
            <a:off x="7648456" y="280427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Prompt Phrasing</a:t>
            </a:r>
            <a:endParaRPr lang="en-US" sz="2187" dirty="0"/>
          </a:p>
        </p:txBody>
      </p:sp>
      <p:sp>
        <p:nvSpPr>
          <p:cNvPr id="10" name="Text 8"/>
          <p:cNvSpPr/>
          <p:nvPr/>
        </p:nvSpPr>
        <p:spPr>
          <a:xfrm>
            <a:off x="7648456" y="3284696"/>
            <a:ext cx="4999553"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choice of words, tone, and language used in a prompt to guide the AI's output.</a:t>
            </a:r>
            <a:endParaRPr lang="en-US" sz="1750" dirty="0"/>
          </a:p>
        </p:txBody>
      </p:sp>
      <p:sp>
        <p:nvSpPr>
          <p:cNvPr id="11" name="Shape 9"/>
          <p:cNvSpPr/>
          <p:nvPr/>
        </p:nvSpPr>
        <p:spPr>
          <a:xfrm>
            <a:off x="1760220" y="4795242"/>
            <a:ext cx="5443895" cy="1990963"/>
          </a:xfrm>
          <a:prstGeom prst="roundRect">
            <a:avLst>
              <a:gd name="adj" fmla="val 6696"/>
            </a:avLst>
          </a:prstGeom>
          <a:solidFill>
            <a:srgbClr val="282C32"/>
          </a:solidFill>
          <a:ln/>
        </p:spPr>
      </p:sp>
      <p:sp>
        <p:nvSpPr>
          <p:cNvPr id="12" name="Text 10"/>
          <p:cNvSpPr/>
          <p:nvPr/>
        </p:nvSpPr>
        <p:spPr>
          <a:xfrm>
            <a:off x="1982391" y="5017413"/>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Prompt Formatting</a:t>
            </a:r>
            <a:endParaRPr lang="en-US" sz="2187" dirty="0"/>
          </a:p>
        </p:txBody>
      </p:sp>
      <p:sp>
        <p:nvSpPr>
          <p:cNvPr id="13" name="Text 11"/>
          <p:cNvSpPr/>
          <p:nvPr/>
        </p:nvSpPr>
        <p:spPr>
          <a:xfrm>
            <a:off x="1982391" y="5497830"/>
            <a:ext cx="4999553"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use of formatting techniques, such as bullet points or numbered lists, to improve the clarity and readability of a prompt.</a:t>
            </a:r>
            <a:endParaRPr lang="en-US" sz="1750" dirty="0"/>
          </a:p>
        </p:txBody>
      </p:sp>
      <p:sp>
        <p:nvSpPr>
          <p:cNvPr id="14" name="Shape 12"/>
          <p:cNvSpPr/>
          <p:nvPr/>
        </p:nvSpPr>
        <p:spPr>
          <a:xfrm>
            <a:off x="7426285" y="4795242"/>
            <a:ext cx="5443895" cy="1990963"/>
          </a:xfrm>
          <a:prstGeom prst="roundRect">
            <a:avLst>
              <a:gd name="adj" fmla="val 6696"/>
            </a:avLst>
          </a:prstGeom>
          <a:solidFill>
            <a:srgbClr val="282C32"/>
          </a:solidFill>
          <a:ln/>
        </p:spPr>
      </p:sp>
      <p:sp>
        <p:nvSpPr>
          <p:cNvPr id="15" name="Text 13"/>
          <p:cNvSpPr/>
          <p:nvPr/>
        </p:nvSpPr>
        <p:spPr>
          <a:xfrm>
            <a:off x="7648456" y="5017413"/>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Prompt Iteration</a:t>
            </a:r>
            <a:endParaRPr lang="en-US" sz="2187" dirty="0"/>
          </a:p>
        </p:txBody>
      </p:sp>
      <p:sp>
        <p:nvSpPr>
          <p:cNvPr id="16" name="Text 14"/>
          <p:cNvSpPr/>
          <p:nvPr/>
        </p:nvSpPr>
        <p:spPr>
          <a:xfrm>
            <a:off x="7648456" y="5497830"/>
            <a:ext cx="4999553"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process of refining and testing prompts to optimize the quality and relevance of the AI's responses.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965716"/>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Future Scope of AI</a:t>
            </a:r>
            <a:endParaRPr lang="en-US" sz="4374" dirty="0"/>
          </a:p>
        </p:txBody>
      </p:sp>
      <p:sp>
        <p:nvSpPr>
          <p:cNvPr id="7" name="Shape 4"/>
          <p:cNvSpPr/>
          <p:nvPr/>
        </p:nvSpPr>
        <p:spPr>
          <a:xfrm>
            <a:off x="7265313" y="1993344"/>
            <a:ext cx="99893" cy="5270421"/>
          </a:xfrm>
          <a:prstGeom prst="roundRect">
            <a:avLst>
              <a:gd name="adj" fmla="val 133462"/>
            </a:avLst>
          </a:prstGeom>
          <a:solidFill>
            <a:srgbClr val="282C32"/>
          </a:solidFill>
          <a:ln/>
        </p:spPr>
      </p:sp>
      <p:sp>
        <p:nvSpPr>
          <p:cNvPr id="8" name="Shape 5"/>
          <p:cNvSpPr/>
          <p:nvPr/>
        </p:nvSpPr>
        <p:spPr>
          <a:xfrm>
            <a:off x="6287631" y="2366903"/>
            <a:ext cx="777597" cy="99893"/>
          </a:xfrm>
          <a:prstGeom prst="roundRect">
            <a:avLst>
              <a:gd name="adj" fmla="val 133462"/>
            </a:avLst>
          </a:prstGeom>
          <a:solidFill>
            <a:srgbClr val="282C32"/>
          </a:solidFill>
          <a:ln/>
        </p:spPr>
      </p:sp>
      <p:sp>
        <p:nvSpPr>
          <p:cNvPr id="9" name="Shape 6"/>
          <p:cNvSpPr/>
          <p:nvPr/>
        </p:nvSpPr>
        <p:spPr>
          <a:xfrm>
            <a:off x="7065228" y="2166938"/>
            <a:ext cx="499943" cy="499943"/>
          </a:xfrm>
          <a:prstGeom prst="roundRect">
            <a:avLst>
              <a:gd name="adj" fmla="val 26667"/>
            </a:avLst>
          </a:prstGeom>
          <a:solidFill>
            <a:srgbClr val="282C32"/>
          </a:solidFill>
          <a:ln/>
        </p:spPr>
      </p:sp>
      <p:sp>
        <p:nvSpPr>
          <p:cNvPr id="10" name="Text 7"/>
          <p:cNvSpPr/>
          <p:nvPr/>
        </p:nvSpPr>
        <p:spPr>
          <a:xfrm>
            <a:off x="7256205" y="2208609"/>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11" name="Text 8"/>
          <p:cNvSpPr/>
          <p:nvPr/>
        </p:nvSpPr>
        <p:spPr>
          <a:xfrm>
            <a:off x="2223968" y="2215515"/>
            <a:ext cx="3869174" cy="347186"/>
          </a:xfrm>
          <a:prstGeom prst="rect">
            <a:avLst/>
          </a:prstGeom>
          <a:noFill/>
          <a:ln/>
        </p:spPr>
        <p:txBody>
          <a:bodyPr wrap="none" rtlCol="0" anchor="t"/>
          <a:lstStyle/>
          <a:p>
            <a:pPr marL="0" indent="0" algn="r">
              <a:lnSpc>
                <a:spcPts val="2734"/>
              </a:lnSpc>
              <a:buNone/>
            </a:pPr>
            <a:r>
              <a:rPr lang="en-US" sz="2187" b="1" dirty="0">
                <a:solidFill>
                  <a:srgbClr val="60A9FF"/>
                </a:solidFill>
                <a:latin typeface="Barlow" pitchFamily="34" charset="0"/>
                <a:ea typeface="Barlow" pitchFamily="34" charset="-122"/>
                <a:cs typeface="Barlow" pitchFamily="34" charset="-120"/>
              </a:rPr>
              <a:t>Advancements in AI Algorithms</a:t>
            </a:r>
            <a:endParaRPr lang="en-US" sz="2187" dirty="0"/>
          </a:p>
        </p:txBody>
      </p:sp>
      <p:sp>
        <p:nvSpPr>
          <p:cNvPr id="12" name="Text 9"/>
          <p:cNvSpPr/>
          <p:nvPr/>
        </p:nvSpPr>
        <p:spPr>
          <a:xfrm>
            <a:off x="1760220" y="2695932"/>
            <a:ext cx="4332923" cy="1777008"/>
          </a:xfrm>
          <a:prstGeom prst="rect">
            <a:avLst/>
          </a:prstGeom>
          <a:noFill/>
          <a:ln/>
        </p:spPr>
        <p:txBody>
          <a:bodyPr wrap="square" rtlCol="0" anchor="t"/>
          <a:lstStyle/>
          <a:p>
            <a:pPr marL="0" indent="0" algn="r">
              <a:lnSpc>
                <a:spcPts val="2799"/>
              </a:lnSpc>
              <a:buNone/>
            </a:pPr>
            <a:r>
              <a:rPr lang="en-US" sz="1750" dirty="0">
                <a:solidFill>
                  <a:srgbClr val="EEEFF5"/>
                </a:solidFill>
                <a:latin typeface="Montserrat" pitchFamily="34" charset="0"/>
                <a:ea typeface="Montserrat" pitchFamily="34" charset="-122"/>
                <a:cs typeface="Montserrat" pitchFamily="34" charset="-120"/>
              </a:rPr>
              <a:t>Continued improvements in machine learning algorithms, neural networks, and computing power will enable AI systems to tackle increasingly complex problems.</a:t>
            </a:r>
            <a:endParaRPr lang="en-US" sz="1750" dirty="0"/>
          </a:p>
        </p:txBody>
      </p:sp>
      <p:sp>
        <p:nvSpPr>
          <p:cNvPr id="13" name="Shape 10"/>
          <p:cNvSpPr/>
          <p:nvPr/>
        </p:nvSpPr>
        <p:spPr>
          <a:xfrm>
            <a:off x="7565172" y="3477756"/>
            <a:ext cx="777597" cy="99893"/>
          </a:xfrm>
          <a:prstGeom prst="roundRect">
            <a:avLst>
              <a:gd name="adj" fmla="val 133462"/>
            </a:avLst>
          </a:prstGeom>
          <a:solidFill>
            <a:srgbClr val="282C32"/>
          </a:solidFill>
          <a:ln/>
        </p:spPr>
      </p:sp>
      <p:sp>
        <p:nvSpPr>
          <p:cNvPr id="14" name="Shape 11"/>
          <p:cNvSpPr/>
          <p:nvPr/>
        </p:nvSpPr>
        <p:spPr>
          <a:xfrm>
            <a:off x="7065228" y="3277791"/>
            <a:ext cx="499943" cy="499943"/>
          </a:xfrm>
          <a:prstGeom prst="roundRect">
            <a:avLst>
              <a:gd name="adj" fmla="val 26667"/>
            </a:avLst>
          </a:prstGeom>
          <a:solidFill>
            <a:srgbClr val="282C32"/>
          </a:solidFill>
          <a:ln/>
        </p:spPr>
      </p:sp>
      <p:sp>
        <p:nvSpPr>
          <p:cNvPr id="15" name="Text 12"/>
          <p:cNvSpPr/>
          <p:nvPr/>
        </p:nvSpPr>
        <p:spPr>
          <a:xfrm>
            <a:off x="7221795" y="3319463"/>
            <a:ext cx="186690"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2</a:t>
            </a:r>
            <a:endParaRPr lang="en-US" sz="2624" dirty="0"/>
          </a:p>
        </p:txBody>
      </p:sp>
      <p:sp>
        <p:nvSpPr>
          <p:cNvPr id="16" name="Text 13"/>
          <p:cNvSpPr/>
          <p:nvPr/>
        </p:nvSpPr>
        <p:spPr>
          <a:xfrm>
            <a:off x="8537258" y="3326368"/>
            <a:ext cx="3523774"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Expansion of AI Applications</a:t>
            </a:r>
            <a:endParaRPr lang="en-US" sz="2187" dirty="0"/>
          </a:p>
        </p:txBody>
      </p:sp>
      <p:sp>
        <p:nvSpPr>
          <p:cNvPr id="17" name="Text 14"/>
          <p:cNvSpPr/>
          <p:nvPr/>
        </p:nvSpPr>
        <p:spPr>
          <a:xfrm>
            <a:off x="8537258" y="3806785"/>
            <a:ext cx="4332923" cy="1421606"/>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AI will be integrated into more industries and domains, from healthcare and finance to transportation and entertainment.</a:t>
            </a:r>
            <a:endParaRPr lang="en-US" sz="1750" dirty="0"/>
          </a:p>
        </p:txBody>
      </p:sp>
      <p:sp>
        <p:nvSpPr>
          <p:cNvPr id="18" name="Shape 15"/>
          <p:cNvSpPr/>
          <p:nvPr/>
        </p:nvSpPr>
        <p:spPr>
          <a:xfrm>
            <a:off x="6287631" y="5290840"/>
            <a:ext cx="777597" cy="99893"/>
          </a:xfrm>
          <a:prstGeom prst="roundRect">
            <a:avLst>
              <a:gd name="adj" fmla="val 133462"/>
            </a:avLst>
          </a:prstGeom>
          <a:solidFill>
            <a:srgbClr val="282C32"/>
          </a:solidFill>
          <a:ln/>
        </p:spPr>
      </p:sp>
      <p:sp>
        <p:nvSpPr>
          <p:cNvPr id="19" name="Shape 16"/>
          <p:cNvSpPr/>
          <p:nvPr/>
        </p:nvSpPr>
        <p:spPr>
          <a:xfrm>
            <a:off x="7065228" y="5090874"/>
            <a:ext cx="499943" cy="499943"/>
          </a:xfrm>
          <a:prstGeom prst="roundRect">
            <a:avLst>
              <a:gd name="adj" fmla="val 26667"/>
            </a:avLst>
          </a:prstGeom>
          <a:solidFill>
            <a:srgbClr val="282C32"/>
          </a:solidFill>
          <a:ln/>
        </p:spPr>
      </p:sp>
      <p:sp>
        <p:nvSpPr>
          <p:cNvPr id="20" name="Text 17"/>
          <p:cNvSpPr/>
          <p:nvPr/>
        </p:nvSpPr>
        <p:spPr>
          <a:xfrm>
            <a:off x="7225129" y="5132546"/>
            <a:ext cx="180023"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3</a:t>
            </a:r>
            <a:endParaRPr lang="en-US" sz="2624" dirty="0"/>
          </a:p>
        </p:txBody>
      </p:sp>
      <p:sp>
        <p:nvSpPr>
          <p:cNvPr id="21" name="Text 18"/>
          <p:cNvSpPr/>
          <p:nvPr/>
        </p:nvSpPr>
        <p:spPr>
          <a:xfrm>
            <a:off x="3315653" y="5139452"/>
            <a:ext cx="2777490" cy="347186"/>
          </a:xfrm>
          <a:prstGeom prst="rect">
            <a:avLst/>
          </a:prstGeom>
          <a:noFill/>
          <a:ln/>
        </p:spPr>
        <p:txBody>
          <a:bodyPr wrap="none" rtlCol="0" anchor="t"/>
          <a:lstStyle/>
          <a:p>
            <a:pPr marL="0" indent="0" algn="r">
              <a:lnSpc>
                <a:spcPts val="2734"/>
              </a:lnSpc>
              <a:buNone/>
            </a:pPr>
            <a:r>
              <a:rPr lang="en-US" sz="2187" b="1" dirty="0">
                <a:solidFill>
                  <a:srgbClr val="60A9FF"/>
                </a:solidFill>
                <a:latin typeface="Barlow" pitchFamily="34" charset="0"/>
                <a:ea typeface="Barlow" pitchFamily="34" charset="-122"/>
                <a:cs typeface="Barlow" pitchFamily="34" charset="-120"/>
              </a:rPr>
              <a:t>Ethical Considerations</a:t>
            </a:r>
            <a:endParaRPr lang="en-US" sz="2187" dirty="0"/>
          </a:p>
        </p:txBody>
      </p:sp>
      <p:sp>
        <p:nvSpPr>
          <p:cNvPr id="22" name="Text 19"/>
          <p:cNvSpPr/>
          <p:nvPr/>
        </p:nvSpPr>
        <p:spPr>
          <a:xfrm>
            <a:off x="1760220" y="5619869"/>
            <a:ext cx="4332923" cy="1421606"/>
          </a:xfrm>
          <a:prstGeom prst="rect">
            <a:avLst/>
          </a:prstGeom>
          <a:noFill/>
          <a:ln/>
        </p:spPr>
        <p:txBody>
          <a:bodyPr wrap="square" rtlCol="0" anchor="t"/>
          <a:lstStyle/>
          <a:p>
            <a:pPr marL="0" indent="0" algn="r">
              <a:lnSpc>
                <a:spcPts val="2799"/>
              </a:lnSpc>
              <a:buNone/>
            </a:pPr>
            <a:r>
              <a:rPr lang="en-US" sz="1750" dirty="0">
                <a:solidFill>
                  <a:srgbClr val="EEEFF5"/>
                </a:solidFill>
                <a:latin typeface="Montserrat" pitchFamily="34" charset="0"/>
                <a:ea typeface="Montserrat" pitchFamily="34" charset="-122"/>
                <a:cs typeface="Montserrat" pitchFamily="34" charset="-120"/>
              </a:rPr>
              <a:t>As AI becomes more advanced, there will be a growing need to address ethical concerns, such as bias, privacy, and transparency.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32219"/>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2569726"/>
          </a:xfrm>
          <a:prstGeom prst="rect">
            <a:avLst/>
          </a:prstGeom>
        </p:spPr>
      </p:pic>
      <p:sp>
        <p:nvSpPr>
          <p:cNvPr id="5" name="Text 2"/>
          <p:cNvSpPr/>
          <p:nvPr/>
        </p:nvSpPr>
        <p:spPr>
          <a:xfrm>
            <a:off x="2642830" y="2849999"/>
            <a:ext cx="7501414" cy="584002"/>
          </a:xfrm>
          <a:prstGeom prst="rect">
            <a:avLst/>
          </a:prstGeom>
          <a:noFill/>
          <a:ln/>
        </p:spPr>
        <p:txBody>
          <a:bodyPr wrap="none" rtlCol="0" anchor="t"/>
          <a:lstStyle/>
          <a:p>
            <a:pPr marL="0" indent="0">
              <a:lnSpc>
                <a:spcPts val="4599"/>
              </a:lnSpc>
              <a:buNone/>
            </a:pPr>
            <a:r>
              <a:rPr lang="en-US" sz="3679" b="1" dirty="0">
                <a:solidFill>
                  <a:srgbClr val="60A9FF"/>
                </a:solidFill>
                <a:latin typeface="Barlow" pitchFamily="34" charset="0"/>
                <a:ea typeface="Barlow" pitchFamily="34" charset="-122"/>
                <a:cs typeface="Barlow" pitchFamily="34" charset="-120"/>
              </a:rPr>
              <a:t>Future Scope of Prompt Engineering</a:t>
            </a:r>
            <a:endParaRPr lang="en-US" sz="3679" dirty="0"/>
          </a:p>
        </p:txBody>
      </p:sp>
      <p:pic>
        <p:nvPicPr>
          <p:cNvPr id="6" name="Image 1" descr="preencoded.png"/>
          <p:cNvPicPr>
            <a:picLocks noChangeAspect="1"/>
          </p:cNvPicPr>
          <p:nvPr/>
        </p:nvPicPr>
        <p:blipFill>
          <a:blip r:embed="rId4"/>
          <a:stretch>
            <a:fillRect/>
          </a:stretch>
        </p:blipFill>
        <p:spPr>
          <a:xfrm>
            <a:off x="2642830" y="3714274"/>
            <a:ext cx="3114913" cy="747474"/>
          </a:xfrm>
          <a:prstGeom prst="rect">
            <a:avLst/>
          </a:prstGeom>
        </p:spPr>
      </p:pic>
      <p:sp>
        <p:nvSpPr>
          <p:cNvPr id="7" name="Text 3"/>
          <p:cNvSpPr/>
          <p:nvPr/>
        </p:nvSpPr>
        <p:spPr>
          <a:xfrm>
            <a:off x="2829639" y="4742021"/>
            <a:ext cx="2741295" cy="583883"/>
          </a:xfrm>
          <a:prstGeom prst="rect">
            <a:avLst/>
          </a:prstGeom>
          <a:noFill/>
          <a:ln/>
        </p:spPr>
        <p:txBody>
          <a:bodyPr wrap="square" rtlCol="0" anchor="t"/>
          <a:lstStyle/>
          <a:p>
            <a:pPr marL="0" indent="0" algn="l">
              <a:lnSpc>
                <a:spcPts val="2299"/>
              </a:lnSpc>
              <a:buNone/>
            </a:pPr>
            <a:r>
              <a:rPr lang="en-US" sz="1840" b="1" dirty="0">
                <a:solidFill>
                  <a:srgbClr val="60A9FF"/>
                </a:solidFill>
                <a:latin typeface="Barlow" pitchFamily="34" charset="0"/>
                <a:ea typeface="Barlow" pitchFamily="34" charset="-122"/>
                <a:cs typeface="Barlow" pitchFamily="34" charset="-120"/>
              </a:rPr>
              <a:t>Advancements in Language Models</a:t>
            </a:r>
            <a:endParaRPr lang="en-US" sz="1840" dirty="0"/>
          </a:p>
        </p:txBody>
      </p:sp>
      <p:sp>
        <p:nvSpPr>
          <p:cNvPr id="8" name="Text 4"/>
          <p:cNvSpPr/>
          <p:nvPr/>
        </p:nvSpPr>
        <p:spPr>
          <a:xfrm>
            <a:off x="2829639" y="5437942"/>
            <a:ext cx="2741295" cy="1794510"/>
          </a:xfrm>
          <a:prstGeom prst="rect">
            <a:avLst/>
          </a:prstGeom>
          <a:noFill/>
          <a:ln/>
        </p:spPr>
        <p:txBody>
          <a:bodyPr wrap="square" rtlCol="0" anchor="t"/>
          <a:lstStyle/>
          <a:p>
            <a:pPr marL="0" indent="0" algn="l">
              <a:lnSpc>
                <a:spcPts val="2355"/>
              </a:lnSpc>
              <a:buNone/>
            </a:pPr>
            <a:r>
              <a:rPr lang="en-US" sz="1472" dirty="0">
                <a:solidFill>
                  <a:srgbClr val="EEEFF5"/>
                </a:solidFill>
                <a:latin typeface="Montserrat" pitchFamily="34" charset="0"/>
                <a:ea typeface="Montserrat" pitchFamily="34" charset="-122"/>
                <a:cs typeface="Montserrat" pitchFamily="34" charset="-120"/>
              </a:rPr>
              <a:t>Continuous improvements in language models, such as GPT-3 and its successors, will lead to more sophisticated and versatile prompt engineering capabilities.</a:t>
            </a:r>
            <a:endParaRPr lang="en-US" sz="1472" dirty="0"/>
          </a:p>
        </p:txBody>
      </p:sp>
      <p:pic>
        <p:nvPicPr>
          <p:cNvPr id="9" name="Image 2" descr="preencoded.png"/>
          <p:cNvPicPr>
            <a:picLocks noChangeAspect="1"/>
          </p:cNvPicPr>
          <p:nvPr/>
        </p:nvPicPr>
        <p:blipFill>
          <a:blip r:embed="rId5"/>
          <a:stretch>
            <a:fillRect/>
          </a:stretch>
        </p:blipFill>
        <p:spPr>
          <a:xfrm>
            <a:off x="5757743" y="3714274"/>
            <a:ext cx="3114913" cy="747474"/>
          </a:xfrm>
          <a:prstGeom prst="rect">
            <a:avLst/>
          </a:prstGeom>
        </p:spPr>
      </p:pic>
      <p:sp>
        <p:nvSpPr>
          <p:cNvPr id="10" name="Text 5"/>
          <p:cNvSpPr/>
          <p:nvPr/>
        </p:nvSpPr>
        <p:spPr>
          <a:xfrm>
            <a:off x="5944553" y="4742021"/>
            <a:ext cx="2741295" cy="583883"/>
          </a:xfrm>
          <a:prstGeom prst="rect">
            <a:avLst/>
          </a:prstGeom>
          <a:noFill/>
          <a:ln/>
        </p:spPr>
        <p:txBody>
          <a:bodyPr wrap="square" rtlCol="0" anchor="t"/>
          <a:lstStyle/>
          <a:p>
            <a:pPr marL="0" indent="0" algn="l">
              <a:lnSpc>
                <a:spcPts val="2299"/>
              </a:lnSpc>
              <a:buNone/>
            </a:pPr>
            <a:r>
              <a:rPr lang="en-US" sz="1840" b="1" dirty="0">
                <a:solidFill>
                  <a:srgbClr val="60A9FF"/>
                </a:solidFill>
                <a:latin typeface="Barlow" pitchFamily="34" charset="0"/>
                <a:ea typeface="Barlow" pitchFamily="34" charset="-122"/>
                <a:cs typeface="Barlow" pitchFamily="34" charset="-120"/>
              </a:rPr>
              <a:t>Automation of Prompt Generation</a:t>
            </a:r>
            <a:endParaRPr lang="en-US" sz="1840" dirty="0"/>
          </a:p>
        </p:txBody>
      </p:sp>
      <p:sp>
        <p:nvSpPr>
          <p:cNvPr id="11" name="Text 6"/>
          <p:cNvSpPr/>
          <p:nvPr/>
        </p:nvSpPr>
        <p:spPr>
          <a:xfrm>
            <a:off x="5944553" y="5437942"/>
            <a:ext cx="2741295" cy="1794510"/>
          </a:xfrm>
          <a:prstGeom prst="rect">
            <a:avLst/>
          </a:prstGeom>
          <a:noFill/>
          <a:ln/>
        </p:spPr>
        <p:txBody>
          <a:bodyPr wrap="square" rtlCol="0" anchor="t"/>
          <a:lstStyle/>
          <a:p>
            <a:pPr marL="0" indent="0" algn="l">
              <a:lnSpc>
                <a:spcPts val="2355"/>
              </a:lnSpc>
              <a:buNone/>
            </a:pPr>
            <a:r>
              <a:rPr lang="en-US" sz="1472" dirty="0">
                <a:solidFill>
                  <a:srgbClr val="EEEFF5"/>
                </a:solidFill>
                <a:latin typeface="Montserrat" pitchFamily="34" charset="0"/>
                <a:ea typeface="Montserrat" pitchFamily="34" charset="-122"/>
                <a:cs typeface="Montserrat" pitchFamily="34" charset="-120"/>
              </a:rPr>
              <a:t>The development of tools and algorithms to automatically generate and optimize prompts will streamline the prompt engineering process.</a:t>
            </a:r>
            <a:endParaRPr lang="en-US" sz="1472" dirty="0"/>
          </a:p>
        </p:txBody>
      </p:sp>
      <p:pic>
        <p:nvPicPr>
          <p:cNvPr id="12" name="Image 3" descr="preencoded.png"/>
          <p:cNvPicPr>
            <a:picLocks noChangeAspect="1"/>
          </p:cNvPicPr>
          <p:nvPr/>
        </p:nvPicPr>
        <p:blipFill>
          <a:blip r:embed="rId6"/>
          <a:stretch>
            <a:fillRect/>
          </a:stretch>
        </p:blipFill>
        <p:spPr>
          <a:xfrm>
            <a:off x="8872657" y="3714274"/>
            <a:ext cx="3114913" cy="747474"/>
          </a:xfrm>
          <a:prstGeom prst="rect">
            <a:avLst/>
          </a:prstGeom>
        </p:spPr>
      </p:pic>
      <p:sp>
        <p:nvSpPr>
          <p:cNvPr id="13" name="Text 7"/>
          <p:cNvSpPr/>
          <p:nvPr/>
        </p:nvSpPr>
        <p:spPr>
          <a:xfrm>
            <a:off x="9059466" y="4742021"/>
            <a:ext cx="2741295" cy="583883"/>
          </a:xfrm>
          <a:prstGeom prst="rect">
            <a:avLst/>
          </a:prstGeom>
          <a:noFill/>
          <a:ln/>
        </p:spPr>
        <p:txBody>
          <a:bodyPr wrap="square" rtlCol="0" anchor="t"/>
          <a:lstStyle/>
          <a:p>
            <a:pPr marL="0" indent="0" algn="l">
              <a:lnSpc>
                <a:spcPts val="2299"/>
              </a:lnSpc>
              <a:buNone/>
            </a:pPr>
            <a:r>
              <a:rPr lang="en-US" sz="1840" b="1" dirty="0">
                <a:solidFill>
                  <a:srgbClr val="60A9FF"/>
                </a:solidFill>
                <a:latin typeface="Barlow" pitchFamily="34" charset="0"/>
                <a:ea typeface="Barlow" pitchFamily="34" charset="-122"/>
                <a:cs typeface="Barlow" pitchFamily="34" charset="-120"/>
              </a:rPr>
              <a:t>Integration with other AI Technologies</a:t>
            </a:r>
            <a:endParaRPr lang="en-US" sz="1840" dirty="0"/>
          </a:p>
        </p:txBody>
      </p:sp>
      <p:sp>
        <p:nvSpPr>
          <p:cNvPr id="14" name="Text 8"/>
          <p:cNvSpPr/>
          <p:nvPr/>
        </p:nvSpPr>
        <p:spPr>
          <a:xfrm>
            <a:off x="9059466" y="5437942"/>
            <a:ext cx="2741295" cy="2093595"/>
          </a:xfrm>
          <a:prstGeom prst="rect">
            <a:avLst/>
          </a:prstGeom>
          <a:noFill/>
          <a:ln/>
        </p:spPr>
        <p:txBody>
          <a:bodyPr wrap="square" rtlCol="0" anchor="t"/>
          <a:lstStyle/>
          <a:p>
            <a:pPr marL="0" indent="0" algn="l">
              <a:lnSpc>
                <a:spcPts val="2355"/>
              </a:lnSpc>
              <a:buNone/>
            </a:pPr>
            <a:r>
              <a:rPr lang="en-US" sz="1472" dirty="0">
                <a:solidFill>
                  <a:srgbClr val="EEEFF5"/>
                </a:solidFill>
                <a:latin typeface="Montserrat" pitchFamily="34" charset="0"/>
                <a:ea typeface="Montserrat" pitchFamily="34" charset="-122"/>
                <a:cs typeface="Montserrat" pitchFamily="34" charset="-120"/>
              </a:rPr>
              <a:t>Prompt Engineering will be increasingly combined with other AI technologies, such as computer vision and robotics, to create more powerful and integrated systems.</a:t>
            </a:r>
            <a:endParaRPr lang="en-US" sz="1472"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672471"/>
            <a:ext cx="8785741"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AI &amp; Prompt Engineering in Practice</a:t>
            </a:r>
            <a:endParaRPr lang="en-US" sz="4374" dirty="0"/>
          </a:p>
        </p:txBody>
      </p:sp>
      <p:pic>
        <p:nvPicPr>
          <p:cNvPr id="5" name="Image 0" descr="preencoded.png"/>
          <p:cNvPicPr>
            <a:picLocks noChangeAspect="1"/>
          </p:cNvPicPr>
          <p:nvPr/>
        </p:nvPicPr>
        <p:blipFill>
          <a:blip r:embed="rId3"/>
          <a:stretch>
            <a:fillRect/>
          </a:stretch>
        </p:blipFill>
        <p:spPr>
          <a:xfrm>
            <a:off x="1760220" y="2811185"/>
            <a:ext cx="555427" cy="555427"/>
          </a:xfrm>
          <a:prstGeom prst="rect">
            <a:avLst/>
          </a:prstGeom>
        </p:spPr>
      </p:pic>
      <p:sp>
        <p:nvSpPr>
          <p:cNvPr id="6" name="Text 3"/>
          <p:cNvSpPr/>
          <p:nvPr/>
        </p:nvSpPr>
        <p:spPr>
          <a:xfrm>
            <a:off x="1760220" y="3588782"/>
            <a:ext cx="2527459"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Chatbots</a:t>
            </a:r>
            <a:endParaRPr lang="en-US" sz="2187" dirty="0"/>
          </a:p>
        </p:txBody>
      </p:sp>
      <p:sp>
        <p:nvSpPr>
          <p:cNvPr id="7" name="Text 4"/>
          <p:cNvSpPr/>
          <p:nvPr/>
        </p:nvSpPr>
        <p:spPr>
          <a:xfrm>
            <a:off x="1760220" y="4069199"/>
            <a:ext cx="2527459" cy="2487811"/>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Prompt Engineering is essential for creating engaging and intelligent chatbots that can understand and respond to user queries.</a:t>
            </a:r>
            <a:endParaRPr lang="en-US" sz="1750" dirty="0"/>
          </a:p>
        </p:txBody>
      </p:sp>
      <p:pic>
        <p:nvPicPr>
          <p:cNvPr id="8" name="Image 1" descr="preencoded.png"/>
          <p:cNvPicPr>
            <a:picLocks noChangeAspect="1"/>
          </p:cNvPicPr>
          <p:nvPr/>
        </p:nvPicPr>
        <p:blipFill>
          <a:blip r:embed="rId4"/>
          <a:stretch>
            <a:fillRect/>
          </a:stretch>
        </p:blipFill>
        <p:spPr>
          <a:xfrm>
            <a:off x="4620935" y="2811185"/>
            <a:ext cx="555427" cy="555427"/>
          </a:xfrm>
          <a:prstGeom prst="rect">
            <a:avLst/>
          </a:prstGeom>
        </p:spPr>
      </p:pic>
      <p:sp>
        <p:nvSpPr>
          <p:cNvPr id="9" name="Text 5"/>
          <p:cNvSpPr/>
          <p:nvPr/>
        </p:nvSpPr>
        <p:spPr>
          <a:xfrm>
            <a:off x="4620935" y="3588782"/>
            <a:ext cx="2527578"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Content Generation</a:t>
            </a:r>
            <a:endParaRPr lang="en-US" sz="2187" dirty="0"/>
          </a:p>
        </p:txBody>
      </p:sp>
      <p:sp>
        <p:nvSpPr>
          <p:cNvPr id="10" name="Text 6"/>
          <p:cNvSpPr/>
          <p:nvPr/>
        </p:nvSpPr>
        <p:spPr>
          <a:xfrm>
            <a:off x="4620935" y="4069199"/>
            <a:ext cx="2527578" cy="2487811"/>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Prompt Engineering can be used to generate high-quality, personalized content, such as articles, reports, and creative writing.</a:t>
            </a:r>
            <a:endParaRPr lang="en-US" sz="1750" dirty="0"/>
          </a:p>
        </p:txBody>
      </p:sp>
      <p:pic>
        <p:nvPicPr>
          <p:cNvPr id="11" name="Image 2" descr="preencoded.png"/>
          <p:cNvPicPr>
            <a:picLocks noChangeAspect="1"/>
          </p:cNvPicPr>
          <p:nvPr/>
        </p:nvPicPr>
        <p:blipFill>
          <a:blip r:embed="rId5"/>
          <a:stretch>
            <a:fillRect/>
          </a:stretch>
        </p:blipFill>
        <p:spPr>
          <a:xfrm>
            <a:off x="7481768" y="2811185"/>
            <a:ext cx="555427" cy="555427"/>
          </a:xfrm>
          <a:prstGeom prst="rect">
            <a:avLst/>
          </a:prstGeom>
        </p:spPr>
      </p:pic>
      <p:sp>
        <p:nvSpPr>
          <p:cNvPr id="12" name="Text 7"/>
          <p:cNvSpPr/>
          <p:nvPr/>
        </p:nvSpPr>
        <p:spPr>
          <a:xfrm>
            <a:off x="7481768" y="3588782"/>
            <a:ext cx="2527578"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Data Analysis</a:t>
            </a:r>
            <a:endParaRPr lang="en-US" sz="2187" dirty="0"/>
          </a:p>
        </p:txBody>
      </p:sp>
      <p:sp>
        <p:nvSpPr>
          <p:cNvPr id="13" name="Text 8"/>
          <p:cNvSpPr/>
          <p:nvPr/>
        </p:nvSpPr>
        <p:spPr>
          <a:xfrm>
            <a:off x="7481768" y="4069199"/>
            <a:ext cx="2527578" cy="2487811"/>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AI and Prompt Engineering can be leveraged to extract insights and make data-driven decisions from complex datasets.</a:t>
            </a:r>
            <a:endParaRPr lang="en-US" sz="1750" dirty="0"/>
          </a:p>
        </p:txBody>
      </p:sp>
      <p:pic>
        <p:nvPicPr>
          <p:cNvPr id="14" name="Image 3" descr="preencoded.png"/>
          <p:cNvPicPr>
            <a:picLocks noChangeAspect="1"/>
          </p:cNvPicPr>
          <p:nvPr/>
        </p:nvPicPr>
        <p:blipFill>
          <a:blip r:embed="rId6"/>
          <a:stretch>
            <a:fillRect/>
          </a:stretch>
        </p:blipFill>
        <p:spPr>
          <a:xfrm>
            <a:off x="10342602" y="2811185"/>
            <a:ext cx="555427" cy="555427"/>
          </a:xfrm>
          <a:prstGeom prst="rect">
            <a:avLst/>
          </a:prstGeom>
        </p:spPr>
      </p:pic>
      <p:sp>
        <p:nvSpPr>
          <p:cNvPr id="15" name="Text 9"/>
          <p:cNvSpPr/>
          <p:nvPr/>
        </p:nvSpPr>
        <p:spPr>
          <a:xfrm>
            <a:off x="10342602" y="3588782"/>
            <a:ext cx="2527578"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Task Automation</a:t>
            </a:r>
            <a:endParaRPr lang="en-US" sz="2187" dirty="0"/>
          </a:p>
        </p:txBody>
      </p:sp>
      <p:sp>
        <p:nvSpPr>
          <p:cNvPr id="16" name="Text 10"/>
          <p:cNvSpPr/>
          <p:nvPr/>
        </p:nvSpPr>
        <p:spPr>
          <a:xfrm>
            <a:off x="10342602" y="4069199"/>
            <a:ext cx="2527578" cy="2487811"/>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AI-powered systems can automate a wide range of tasks, from scheduling and planning to customer service and process optimization.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1760220" y="3976211"/>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Conclusion</a:t>
            </a:r>
            <a:endParaRPr lang="en-US" sz="4374" dirty="0"/>
          </a:p>
        </p:txBody>
      </p:sp>
      <p:sp>
        <p:nvSpPr>
          <p:cNvPr id="6" name="Text 3"/>
          <p:cNvSpPr/>
          <p:nvPr/>
        </p:nvSpPr>
        <p:spPr>
          <a:xfrm>
            <a:off x="2125980" y="5003840"/>
            <a:ext cx="11109960" cy="3225760"/>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AI and Prompt Engineering are rapidly evolving fields with immense potential to transform industries, automate tasks, and provide valuable insights. By understanding the key concepts and exploring the future scope of these technologies, we can unlock new possibilities and drive innovation in the years to come</a:t>
            </a:r>
            <a:r>
              <a:rPr lang="en-US" sz="1750" dirty="0" smtClean="0">
                <a:solidFill>
                  <a:srgbClr val="EEEFF5"/>
                </a:solidFill>
                <a:latin typeface="Montserrat" pitchFamily="34" charset="0"/>
                <a:ea typeface="Montserrat" pitchFamily="34" charset="-122"/>
                <a:cs typeface="Montserrat" pitchFamily="34" charset="-120"/>
              </a:rPr>
              <a:t>.</a:t>
            </a:r>
          </a:p>
          <a:p>
            <a:pPr marL="0" indent="0">
              <a:lnSpc>
                <a:spcPts val="2799"/>
              </a:lnSpc>
              <a:buNone/>
            </a:pPr>
            <a:endParaRPr lang="en-US" sz="1750" dirty="0"/>
          </a:p>
        </p:txBody>
      </p:sp>
      <p:sp>
        <p:nvSpPr>
          <p:cNvPr id="7" name="Text 4"/>
          <p:cNvSpPr/>
          <p:nvPr/>
        </p:nvSpPr>
        <p:spPr>
          <a:xfrm>
            <a:off x="1760220" y="6675358"/>
            <a:ext cx="11109960" cy="355402"/>
          </a:xfrm>
          <a:prstGeom prst="rect">
            <a:avLst/>
          </a:prstGeom>
          <a:noFill/>
          <a:ln/>
        </p:spPr>
        <p:txBody>
          <a:bodyPr wrap="none" rtlCol="0" anchor="t"/>
          <a:lstStyle/>
          <a:p>
            <a:pPr marL="0" indent="0">
              <a:lnSpc>
                <a:spcPts val="2799"/>
              </a:lnSpc>
              <a:buNone/>
            </a:pPr>
            <a:r>
              <a:rPr lang="en-US" sz="1750" dirty="0">
                <a:solidFill>
                  <a:srgbClr val="F2F2F2"/>
                </a:solidFill>
                <a:latin typeface="Montserrat" pitchFamily="34" charset="0"/>
                <a:ea typeface="Montserrat" pitchFamily="34" charset="-122"/>
                <a:cs typeface="Montserrat" pitchFamily="34" charset="-120"/>
              </a:rPr>
              <a:t>                                                                                                                                                          </a:t>
            </a:r>
            <a:endParaRPr lang="en-US" sz="1750" dirty="0"/>
          </a:p>
        </p:txBody>
      </p:sp>
      <p:sp>
        <p:nvSpPr>
          <p:cNvPr id="9" name="Rectangle 8"/>
          <p:cNvSpPr/>
          <p:nvPr/>
        </p:nvSpPr>
        <p:spPr>
          <a:xfrm>
            <a:off x="10607040" y="6522720"/>
            <a:ext cx="3474720" cy="12192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Presented by</a:t>
            </a:r>
          </a:p>
          <a:p>
            <a:pPr algn="ctr"/>
            <a:r>
              <a:rPr lang="en-US" sz="2800" dirty="0" smtClean="0"/>
              <a:t>Ashlin Divya A</a:t>
            </a:r>
            <a:endParaRPr lang="en-GB"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680</Words>
  <Application>Microsoft Office PowerPoint</Application>
  <PresentationFormat>Custom</PresentationFormat>
  <Paragraphs>70</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2</cp:revision>
  <dcterms:created xsi:type="dcterms:W3CDTF">2024-04-27T12:19:45Z</dcterms:created>
  <dcterms:modified xsi:type="dcterms:W3CDTF">2024-04-27T12:28:15Z</dcterms:modified>
</cp:coreProperties>
</file>